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787" r:id="rId2"/>
    <p:sldId id="790" r:id="rId3"/>
    <p:sldId id="803" r:id="rId4"/>
    <p:sldId id="788" r:id="rId5"/>
    <p:sldId id="78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eg>
</file>

<file path=ppt/media/image2.jpeg>
</file>

<file path=ppt/media/image3.jpe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5E407D-0F76-6E40-A9CE-F16539047FAC}" type="datetimeFigureOut">
              <a:rPr kumimoji="1" lang="zh-CN" altLang="en-US" smtClean="0"/>
              <a:t>2020/3/13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55F0E5-733D-8C4E-BD49-1DE64C8D0A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425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5730E-2F15-4AA2-8C9C-E636469A7E47}" type="slidenum">
              <a:rPr lang="en-US" altLang="zh-CN" smtClean="0"/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8233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C5730E-2F15-4AA2-8C9C-E636469A7E47}" type="slidenum">
              <a:rPr lang="en-US" altLang="zh-CN" smtClean="0"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04949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0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499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75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85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718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0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29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61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5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123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96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D1853-EC6A-F244-8D3B-C13A21A74960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F13FC-2F6C-8440-9463-AC8A86141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17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13FF06E-D702-E44F-AE5F-6F908F99AA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823" r="4134"/>
          <a:stretch/>
        </p:blipFill>
        <p:spPr>
          <a:xfrm>
            <a:off x="4691991" y="4055413"/>
            <a:ext cx="2985035" cy="1872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A358F61-A8F0-DE48-B2EE-C70DCDCC027A}"/>
              </a:ext>
            </a:extLst>
          </p:cNvPr>
          <p:cNvPicPr>
            <a:picLocks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37" r="8336"/>
          <a:stretch/>
        </p:blipFill>
        <p:spPr>
          <a:xfrm>
            <a:off x="8243889" y="4055413"/>
            <a:ext cx="2986086" cy="1872000"/>
          </a:xfrm>
          <a:prstGeom prst="rect">
            <a:avLst/>
          </a:prstGeom>
        </p:spPr>
      </p:pic>
      <p:pic>
        <p:nvPicPr>
          <p:cNvPr id="10" name="内容占位符 3">
            <a:extLst>
              <a:ext uri="{FF2B5EF4-FFF2-40B4-BE49-F238E27FC236}">
                <a16:creationId xmlns:a16="http://schemas.microsoft.com/office/drawing/2014/main" id="{D2FA7F75-CACA-7044-BA06-5CAB93640A6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140093" y="4055413"/>
            <a:ext cx="2985035" cy="18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C1073C9-91D2-8248-B7F0-6A3D43EB5912}"/>
              </a:ext>
            </a:extLst>
          </p:cNvPr>
          <p:cNvSpPr txBox="1"/>
          <p:nvPr/>
        </p:nvSpPr>
        <p:spPr>
          <a:xfrm>
            <a:off x="1948534" y="5944063"/>
            <a:ext cx="1368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Animation</a:t>
            </a:r>
            <a:endParaRPr kumimoji="1" lang="zh-CN" altLang="en-US" sz="1200" dirty="0"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C24645B-3456-7640-BCD6-FEFF7D0559E0}"/>
              </a:ext>
            </a:extLst>
          </p:cNvPr>
          <p:cNvSpPr txBox="1"/>
          <p:nvPr/>
        </p:nvSpPr>
        <p:spPr>
          <a:xfrm>
            <a:off x="4505913" y="5944063"/>
            <a:ext cx="33571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Motion Capture and Augmented Reality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E67046F-121C-8C41-BC36-0A6E7EDBADAF}"/>
              </a:ext>
            </a:extLst>
          </p:cNvPr>
          <p:cNvSpPr txBox="1"/>
          <p:nvPr/>
        </p:nvSpPr>
        <p:spPr>
          <a:xfrm>
            <a:off x="9136699" y="5944063"/>
            <a:ext cx="12004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Gaming</a:t>
            </a:r>
            <a:endParaRPr kumimoji="1" lang="zh-CN" altLang="en-US" sz="1200" dirty="0"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14E8560-C2BB-8449-BEE5-2AEA12D301CB}"/>
              </a:ext>
            </a:extLst>
          </p:cNvPr>
          <p:cNvSpPr txBox="1"/>
          <p:nvPr/>
        </p:nvSpPr>
        <p:spPr>
          <a:xfrm>
            <a:off x="2447061" y="2813474"/>
            <a:ext cx="11017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Occlusion</a:t>
            </a:r>
            <a:endParaRPr kumimoji="1" lang="zh-CN" altLang="en-US" sz="1200" dirty="0"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548020C-BA6F-2F4D-9FC0-F962D0D38414}"/>
              </a:ext>
            </a:extLst>
          </p:cNvPr>
          <p:cNvSpPr txBox="1"/>
          <p:nvPr/>
        </p:nvSpPr>
        <p:spPr>
          <a:xfrm>
            <a:off x="4756968" y="2813474"/>
            <a:ext cx="2400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Complex</a:t>
            </a:r>
            <a:r>
              <a:rPr lang="zh-CN" altLang="en-US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 </a:t>
            </a:r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background</a:t>
            </a:r>
            <a:endParaRPr kumimoji="1" lang="zh-CN" altLang="en-US" sz="1200" dirty="0"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B5339AA1-F703-5445-9A69-2F22FEF5AA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6004" y="930587"/>
            <a:ext cx="2723865" cy="18720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FD8CE0B-FE64-234C-B006-558755274FB3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7554488" y="930587"/>
            <a:ext cx="2725200" cy="1872000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B2DE235-7724-ED41-9561-4DB6A3B87E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4900" y="930587"/>
            <a:ext cx="2724558" cy="187200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22936F6D-0A1E-B942-9F28-9BDC279941CB}"/>
              </a:ext>
            </a:extLst>
          </p:cNvPr>
          <p:cNvSpPr txBox="1"/>
          <p:nvPr/>
        </p:nvSpPr>
        <p:spPr>
          <a:xfrm>
            <a:off x="8237201" y="2813474"/>
            <a:ext cx="1359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Special</a:t>
            </a:r>
            <a:r>
              <a:rPr lang="zh-CN" altLang="en-US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 </a:t>
            </a:r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pose</a:t>
            </a:r>
            <a:endParaRPr kumimoji="1" lang="zh-CN" altLang="en-US" sz="1200" dirty="0"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136418"/>
      </p:ext>
    </p:extLst>
  </p:cSld>
  <p:clrMapOvr>
    <a:masterClrMapping/>
  </p:clrMapOvr>
  <p:transition spd="slow" advTm="1042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962C527-C232-8E4B-B08A-0FA1165281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22332" y="1811230"/>
            <a:ext cx="4403899" cy="2647785"/>
          </a:xfrm>
          <a:prstGeom prst="rect">
            <a:avLst/>
          </a:prstGeom>
        </p:spPr>
      </p:pic>
      <p:sp>
        <p:nvSpPr>
          <p:cNvPr id="3" name="TextBox 8">
            <a:extLst>
              <a:ext uri="{FF2B5EF4-FFF2-40B4-BE49-F238E27FC236}">
                <a16:creationId xmlns:a16="http://schemas.microsoft.com/office/drawing/2014/main" id="{161C35EB-8292-0C48-85AD-91A4C48D6D0B}"/>
              </a:ext>
            </a:extLst>
          </p:cNvPr>
          <p:cNvSpPr txBox="1"/>
          <p:nvPr/>
        </p:nvSpPr>
        <p:spPr>
          <a:xfrm>
            <a:off x="4257433" y="4575511"/>
            <a:ext cx="4533695" cy="261803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 rtlCol="0" anchor="ctr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A Motion Capture</a:t>
            </a:r>
            <a:r>
              <a:rPr lang="zh-CN" altLang="en-US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 </a:t>
            </a:r>
            <a:r>
              <a:rPr lang="en" altLang="zh-CN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system used to build 3D pose dataset</a:t>
            </a:r>
            <a:endParaRPr lang="en-US" sz="1200" kern="0" dirty="0">
              <a:solidFill>
                <a:srgbClr val="000000"/>
              </a:solidFill>
              <a:latin typeface="PingFang SC" panose="020B0400000000000000" pitchFamily="34" charset="-122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275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F401A741-EF5B-D545-AB81-F8E11077FB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39" t="4252"/>
          <a:stretch/>
        </p:blipFill>
        <p:spPr>
          <a:xfrm>
            <a:off x="1770248" y="1988841"/>
            <a:ext cx="3551610" cy="133214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725AEE7-8BCB-5842-9EBC-F9C90A7B3F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53" b="-1190"/>
          <a:stretch/>
        </p:blipFill>
        <p:spPr>
          <a:xfrm>
            <a:off x="5537059" y="1784637"/>
            <a:ext cx="4880117" cy="153635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A7D74F0-BE3B-6845-A8A3-3D82BB230A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77" t="5669" r="949" b="2799"/>
          <a:stretch/>
        </p:blipFill>
        <p:spPr>
          <a:xfrm>
            <a:off x="2759032" y="4162143"/>
            <a:ext cx="6673936" cy="169720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63EDFE1-A338-DA45-9231-CC438873D91D}"/>
              </a:ext>
            </a:extLst>
          </p:cNvPr>
          <p:cNvSpPr txBox="1"/>
          <p:nvPr/>
        </p:nvSpPr>
        <p:spPr>
          <a:xfrm>
            <a:off x="2108513" y="3412622"/>
            <a:ext cx="2875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(a)</a:t>
            </a:r>
            <a:r>
              <a:rPr lang="zh-CN" altLang="en-US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 </a:t>
            </a:r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Directly regress the 3D poses from monocular images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83027EB-4AF6-E746-AD3B-07D21DB18D47}"/>
              </a:ext>
            </a:extLst>
          </p:cNvPr>
          <p:cNvSpPr txBox="1"/>
          <p:nvPr/>
        </p:nvSpPr>
        <p:spPr>
          <a:xfrm>
            <a:off x="6258811" y="3412622"/>
            <a:ext cx="34366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(b)</a:t>
            </a:r>
            <a:r>
              <a:rPr lang="zh-CN" altLang="en-US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 </a:t>
            </a:r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Joint 2D and 3D: lift 3D pose from </a:t>
            </a:r>
          </a:p>
          <a:p>
            <a:pPr algn="ctr"/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the estimated 2D joint position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C4581D1-829B-AB4B-88B3-2741B8680A63}"/>
              </a:ext>
            </a:extLst>
          </p:cNvPr>
          <p:cNvSpPr txBox="1"/>
          <p:nvPr/>
        </p:nvSpPr>
        <p:spPr>
          <a:xfrm>
            <a:off x="3559492" y="5989697"/>
            <a:ext cx="5073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(c)</a:t>
            </a:r>
            <a:r>
              <a:rPr lang="zh-CN" altLang="en-US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 </a:t>
            </a:r>
            <a:r>
              <a:rPr lang="en" altLang="zh-CN" sz="1200" dirty="0"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3D pose estimation using only 2D joint detections as input</a:t>
            </a:r>
          </a:p>
        </p:txBody>
      </p:sp>
    </p:spTree>
    <p:extLst>
      <p:ext uri="{BB962C8B-B14F-4D97-AF65-F5344CB8AC3E}">
        <p14:creationId xmlns:p14="http://schemas.microsoft.com/office/powerpoint/2010/main" val="539923226"/>
      </p:ext>
    </p:extLst>
  </p:cSld>
  <p:clrMapOvr>
    <a:masterClrMapping/>
  </p:clrMapOvr>
  <p:transition spd="slow" advTm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2D926DFF-A092-474C-AE8A-DB0EEC6741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044" y="1087212"/>
            <a:ext cx="6305912" cy="5044729"/>
          </a:xfrm>
          <a:prstGeom prst="rect">
            <a:avLst/>
          </a:prstGeom>
        </p:spPr>
      </p:pic>
      <p:sp>
        <p:nvSpPr>
          <p:cNvPr id="11" name="TextBox 8">
            <a:extLst>
              <a:ext uri="{FF2B5EF4-FFF2-40B4-BE49-F238E27FC236}">
                <a16:creationId xmlns:a16="http://schemas.microsoft.com/office/drawing/2014/main" id="{2AFD5EEE-A797-5E47-B317-83645FC7F1EE}"/>
              </a:ext>
            </a:extLst>
          </p:cNvPr>
          <p:cNvSpPr txBox="1"/>
          <p:nvPr/>
        </p:nvSpPr>
        <p:spPr>
          <a:xfrm>
            <a:off x="5403939" y="6131941"/>
            <a:ext cx="1384122" cy="261803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 rtlCol="0" anchor="ctr">
            <a:spAutoFit/>
          </a:bodyPr>
          <a:lstStyle/>
          <a:p>
            <a:pPr algn="ctr" defTabSz="457200">
              <a:lnSpc>
                <a:spcPct val="90000"/>
              </a:lnSpc>
              <a:defRPr/>
            </a:pPr>
            <a:r>
              <a:rPr lang="en-US" altLang="zh-CN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Arial" panose="020B0604020202020204" pitchFamily="34" charset="0"/>
              </a:rPr>
              <a:t>Human3.6M</a:t>
            </a:r>
            <a:endParaRPr lang="en-US" sz="1200" kern="0" dirty="0">
              <a:solidFill>
                <a:srgbClr val="000000"/>
              </a:solidFill>
              <a:latin typeface="PingFang SC" panose="020B0400000000000000" pitchFamily="34" charset="-122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826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81DEB70-F4CC-054B-9A33-425649BD8A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7067" y="1618290"/>
            <a:ext cx="3903973" cy="3960011"/>
          </a:xfrm>
          <a:prstGeom prst="rect">
            <a:avLst/>
          </a:prstGeom>
        </p:spPr>
      </p:pic>
      <p:sp>
        <p:nvSpPr>
          <p:cNvPr id="3" name="TextBox 8">
            <a:extLst>
              <a:ext uri="{FF2B5EF4-FFF2-40B4-BE49-F238E27FC236}">
                <a16:creationId xmlns:a16="http://schemas.microsoft.com/office/drawing/2014/main" id="{D6FB260D-B69E-6843-81C8-A849B2DDC3EC}"/>
              </a:ext>
            </a:extLst>
          </p:cNvPr>
          <p:cNvSpPr txBox="1"/>
          <p:nvPr/>
        </p:nvSpPr>
        <p:spPr>
          <a:xfrm>
            <a:off x="4234857" y="5759321"/>
            <a:ext cx="3528392" cy="261803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square" rtlCol="0" anchor="ctr">
            <a:spAutoFit/>
          </a:bodyPr>
          <a:lstStyle/>
          <a:p>
            <a:pPr algn="ctr" defTabSz="457200">
              <a:lnSpc>
                <a:spcPct val="90000"/>
              </a:lnSpc>
              <a:defRPr/>
            </a:pPr>
            <a:r>
              <a:rPr lang="en-US" altLang="zh-CN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The</a:t>
            </a:r>
            <a:r>
              <a:rPr lang="zh-CN" altLang="en-US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1200" kern="0" dirty="0">
                <a:solidFill>
                  <a:srgbClr val="000000"/>
                </a:solidFill>
                <a:latin typeface="PingFang SC" panose="020B0400000000000000" pitchFamily="34" charset="-122"/>
                <a:ea typeface="PingFang SC" panose="020B0400000000000000" pitchFamily="34" charset="-122"/>
                <a:cs typeface="Times New Roman" panose="02020603050405020304" pitchFamily="18" charset="0"/>
              </a:rPr>
              <a:t>17 joints of a human pose</a:t>
            </a:r>
            <a:endParaRPr lang="en-US" sz="1200" kern="0" dirty="0">
              <a:solidFill>
                <a:srgbClr val="000000"/>
              </a:solidFill>
              <a:latin typeface="PingFang SC" panose="020B0400000000000000" pitchFamily="34" charset="-122"/>
              <a:ea typeface="PingFang SC" panose="020B0400000000000000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474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73</Words>
  <Application>Microsoft Macintosh PowerPoint</Application>
  <PresentationFormat>宽屏</PresentationFormat>
  <Paragraphs>15</Paragraphs>
  <Slides>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PingFang SC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peng liu</dc:creator>
  <cp:lastModifiedBy>nx6016</cp:lastModifiedBy>
  <cp:revision>81</cp:revision>
  <dcterms:created xsi:type="dcterms:W3CDTF">2016-11-19T00:46:32Z</dcterms:created>
  <dcterms:modified xsi:type="dcterms:W3CDTF">2020-03-13T12:28:52Z</dcterms:modified>
</cp:coreProperties>
</file>

<file path=docProps/thumbnail.jpeg>
</file>